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3" r:id="rId3"/>
    <p:sldId id="258" r:id="rId4"/>
    <p:sldId id="264" r:id="rId5"/>
    <p:sldId id="265" r:id="rId6"/>
    <p:sldId id="266" r:id="rId7"/>
    <p:sldId id="267" r:id="rId8"/>
    <p:sldId id="268" r:id="rId9"/>
    <p:sldId id="262" r:id="rId10"/>
    <p:sldId id="269" r:id="rId1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5" d="100"/>
          <a:sy n="75" d="100"/>
        </p:scale>
        <p:origin x="32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0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361FE3-99DB-346B-BC8C-E8BAB20F38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A521A-8D15-1D07-210A-D00A4132AB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4C53069-336D-4033-926A-E38C01EE0E99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3E785-3A2B-4C47-26BE-F0B5E43AF7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CB394-03C0-B444-2DB2-4820F33965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2DE76FE-622E-4C9C-8C2F-BDBA90CC9E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66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728D-2875-2154-637C-37AA816160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19B38-6C85-3796-2CCB-37ACFED2B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B4D1A-C615-67AC-0C47-87EF3134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47865-F55A-6EA0-ED89-58191AF0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1B6EA-B303-6BAC-9B5F-758AF8978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0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9E860-1D34-C8CB-FCA9-8244119E6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6E324-E6BC-C982-B505-AF47DF171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2261F-CEA1-39FB-66FB-CEAC2904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892034-BB69-83E6-FCAA-879E17DFC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A71B2D-61AF-BE5A-DFC2-229E11DA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9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80F1A-0EFF-A1B6-850B-272E8B6575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A35143-8489-7777-5648-AF1B1BE02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93F8C-F229-1614-3388-33FA2F056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FB1F1-7A89-7F4D-531A-B4BDFA367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7784F-AA2E-8F03-BC3C-0177BEA85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8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82861-417F-0B12-BFD5-956D67D3E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5FD25-6C32-36F4-BE99-49946E9DE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D1A1A-B373-9A82-CC11-C9619711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D336B-7350-FB4F-E7B5-15664538E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40198-BEFA-9F3A-5E08-2901607F0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3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77CCE-93BC-8AAE-9DD5-B096736E3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C1E68-731C-7BDB-CD06-774BFB5DE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99278-D74E-43E3-4FD5-92FC910B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5100E-AD46-CBA4-6564-1C4CA12A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EDA6D-DD8B-8EFC-0858-0CCD67168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C90E5-3840-748A-00F1-8B99D02EB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DE9E3-C01F-5729-3501-91C2C752B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16A5B-B084-F1F5-C124-7CCEA9654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E2E0B-A63C-6064-1D77-31BDA35D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49B49-5C8C-816E-FFA3-F3B286DE0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ECD68-DB15-D839-8713-52EBFC12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61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62E1A-7E7D-E37C-F6CE-D01337EB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EAF87-9F82-54FA-43D3-26EC3D546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DF09CD-7284-3B6D-F923-8C4226CC0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39F62-05E2-791F-CA92-6DEF7C70A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432DCD-8767-F13A-3C9D-3ED19D457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5A4A89-278C-ABB8-91D4-BD75B124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0755B5-7B3B-73F8-9042-426DA42E3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2F36FF-A077-8E95-F7E0-DC8284F9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2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17708-A995-D492-B89F-90616AEB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9EEB18-9837-5921-A1A9-5B03B292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B7B40-75F6-DC16-6091-FC2CF8185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5696A4-41C1-EC8F-E0C3-9EE74673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39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78AF3-4155-6D8C-49A0-E0953737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B95B4-1B8D-D3BD-E2EE-C4ACDF4AF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C80BD-544C-A921-DE1E-F7FBE8F4E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C3004-2A76-AFA7-3C89-7AF1DB6F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E52DA-95B0-D80F-2530-4447E512D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452DD3-D10E-6FE7-17FF-6826372784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693F2-A552-F0EA-52F5-19343CEC8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1F85F7-D764-3AB5-2273-C2D59B1A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4E5935-CB50-E388-B6CB-501F7959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3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14D69-FEF5-C7BE-E170-A2448431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BFD25-7131-6433-D228-847532DAF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AB397-ABE0-841D-6B2E-5B53FEBB0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8093E-B053-E649-2FF8-9C91F37B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5DB36-EB2B-60BB-8D06-A2B81DA7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16F9D-46DE-B4D0-7C3B-6D815A05F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48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DCB70D-EF8F-EA57-8AB4-6E442556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D228E-7E3F-D4D2-5ADC-496192BF3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E324E-9379-6E68-A89E-273ADCC0D3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0014-3DA4-456C-81E3-2A7439696C8D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5DEA3-BB0E-4A61-A229-C9BCB8F232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77A28-E3F7-717F-4973-C0B39714E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4F194-3354-448C-A6E7-00275D1EB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9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can-ma.org/take-action/downtownhearing" TargetMode="External"/><Relationship Id="rId2" Type="http://schemas.openxmlformats.org/officeDocument/2006/relationships/hyperlink" Target="https://www.mcan-ma.org/take-action/downtownac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eruddock@mass-creative.org" TargetMode="External"/><Relationship Id="rId2" Type="http://schemas.openxmlformats.org/officeDocument/2006/relationships/hyperlink" Target="mailto:aleroux@massinc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nnmburkec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59FA66-2D82-1404-D87F-B64F0AA38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8043" y="1997688"/>
            <a:ext cx="5505261" cy="838831"/>
          </a:xfrm>
        </p:spPr>
        <p:txBody>
          <a:bodyPr anchor="t">
            <a:noAutofit/>
          </a:bodyPr>
          <a:lstStyle/>
          <a:p>
            <a:pPr algn="l"/>
            <a:r>
              <a:rPr lang="en-US" sz="4400" b="1" dirty="0">
                <a:solidFill>
                  <a:schemeClr val="tx2"/>
                </a:solidFill>
              </a:rPr>
              <a:t>Downtown Vitality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BB52B2-D671-9D6B-E197-DD0E972EF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0235" y="2646246"/>
            <a:ext cx="5383069" cy="1155471"/>
          </a:xfrm>
        </p:spPr>
        <p:txBody>
          <a:bodyPr anchor="b">
            <a:normAutofit/>
          </a:bodyPr>
          <a:lstStyle/>
          <a:p>
            <a:pPr algn="l"/>
            <a:r>
              <a:rPr lang="en-US" sz="2800" b="1" i="1" dirty="0">
                <a:solidFill>
                  <a:schemeClr val="tx2"/>
                </a:solidFill>
              </a:rPr>
              <a:t>Andre Leroux &amp; Ann Burke</a:t>
            </a:r>
          </a:p>
          <a:p>
            <a:pPr algn="l"/>
            <a:r>
              <a:rPr lang="en-US" sz="2800" b="1" i="1" dirty="0">
                <a:solidFill>
                  <a:schemeClr val="tx2"/>
                </a:solidFill>
              </a:rPr>
              <a:t>December 13, 2023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EC670E1-6246-143F-DB4F-5F5D0C961C7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1" b="14871"/>
          <a:stretch/>
        </p:blipFill>
        <p:spPr bwMode="auto">
          <a:xfrm>
            <a:off x="-247874" y="1597622"/>
            <a:ext cx="5366699" cy="2097249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5" name="Picture 4" descr="A picture containing screenshot, colorfulness, graphics, graphic design&#10;&#10;Description automatically generated">
            <a:extLst>
              <a:ext uri="{FF2B5EF4-FFF2-40B4-BE49-F238E27FC236}">
                <a16:creationId xmlns:a16="http://schemas.microsoft.com/office/drawing/2014/main" id="{181E74EA-89BF-38F4-6BD7-4F223B5C6E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0672" y="3168195"/>
            <a:ext cx="2359463" cy="3695783"/>
          </a:xfrm>
          <a:prstGeom prst="rect">
            <a:avLst/>
          </a:prstGeom>
        </p:spPr>
      </p:pic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28B24CF9-C4FD-69BC-04FB-21408A67BB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372" y="3961530"/>
            <a:ext cx="2770719" cy="10080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D6E99F5-177A-34A6-7C58-923A9754BD0E}"/>
              </a:ext>
            </a:extLst>
          </p:cNvPr>
          <p:cNvSpPr txBox="1"/>
          <p:nvPr/>
        </p:nvSpPr>
        <p:spPr>
          <a:xfrm>
            <a:off x="1985438" y="5312833"/>
            <a:ext cx="2878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 Association of Business Improvement Districts (BIDs)</a:t>
            </a:r>
          </a:p>
        </p:txBody>
      </p:sp>
    </p:spTree>
    <p:extLst>
      <p:ext uri="{BB962C8B-B14F-4D97-AF65-F5344CB8AC3E}">
        <p14:creationId xmlns:p14="http://schemas.microsoft.com/office/powerpoint/2010/main" val="446416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93A3-9CBA-FB39-3AB2-83044887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Revenue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7A0D6-BAF7-FFAC-3FDB-D91A18041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DOR does not track online sales tax revenue, so it has been difficult to determine how much the fund would raise</a:t>
            </a:r>
          </a:p>
          <a:p>
            <a:r>
              <a:rPr lang="en-US" dirty="0"/>
              <a:t>Our alternative approach:</a:t>
            </a:r>
          </a:p>
          <a:p>
            <a:pPr lvl="1"/>
            <a:r>
              <a:rPr lang="en-US" dirty="0"/>
              <a:t>State collections for “Sales Tax-Regular” = $5.4 billion</a:t>
            </a:r>
          </a:p>
          <a:p>
            <a:pPr lvl="1"/>
            <a:r>
              <a:rPr lang="en-US" dirty="0"/>
              <a:t>Share of online sales in retail sector = 15%</a:t>
            </a:r>
          </a:p>
          <a:p>
            <a:pPr lvl="1"/>
            <a:r>
              <a:rPr lang="en-US" dirty="0"/>
              <a:t>Estimate of online sales tax collected = $810 million</a:t>
            </a:r>
          </a:p>
          <a:p>
            <a:pPr lvl="1"/>
            <a:r>
              <a:rPr lang="en-US" dirty="0"/>
              <a:t>5% for the Downtown Vitality Fund = $40.5 million</a:t>
            </a:r>
          </a:p>
          <a:p>
            <a:pPr lvl="1"/>
            <a:r>
              <a:rPr lang="en-US" dirty="0"/>
              <a:t>What is a reasonable amount? Depends on Legislature’s appetite </a:t>
            </a:r>
          </a:p>
          <a:p>
            <a:pPr lvl="1"/>
            <a:r>
              <a:rPr lang="en-US" dirty="0"/>
              <a:t>2.5% instead of 5% = $20M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2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66BE1-B3B0-093A-E6C9-55FDE4536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Statement of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5F6AB-35A0-EC73-8768-331B7DAFD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567" y="1635127"/>
            <a:ext cx="10930465" cy="4667250"/>
          </a:xfrm>
        </p:spPr>
        <p:txBody>
          <a:bodyPr>
            <a:normAutofit/>
          </a:bodyPr>
          <a:lstStyle/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commercial districts—both downtowns and neighborhood small business areas—must have foot traffic to succeed in a competitive business environment</a:t>
            </a:r>
          </a:p>
          <a:p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retail and big-box stores have siphoned dollars away from local economies, contributing to economic and cultural displacement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Impossible for most small businesses to compete on price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Instead, success requires cultivating vibrant, attractive places made for walking and community life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density of housing, restaurants, “third places” like cafes, bookstores and libraries: mix of uses for a mix of ages and incomes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successful places: welcoming, fun, culturally unique, reasonably clean &amp; safe 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to be somebody’s job to steward each place over the long term</a:t>
            </a:r>
          </a:p>
        </p:txBody>
      </p:sp>
    </p:spTree>
    <p:extLst>
      <p:ext uri="{BB962C8B-B14F-4D97-AF65-F5344CB8AC3E}">
        <p14:creationId xmlns:p14="http://schemas.microsoft.com/office/powerpoint/2010/main" val="419908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03B8-58CE-86BA-9CF7-39D7CB68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562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/>
              <a:t>An Act to promote downtown vitality</a:t>
            </a:r>
            <a:br>
              <a:rPr lang="en-US" sz="4000" b="1" dirty="0"/>
            </a:br>
            <a:r>
              <a:rPr lang="en-US" sz="4000" b="1" dirty="0"/>
              <a:t>H.228/S.130</a:t>
            </a:r>
            <a:br>
              <a:rPr lang="en-US" sz="4000" b="1" dirty="0"/>
            </a:b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Lead Sponsors: Rep. Antonio Cabral and Sen. John Cronin, Gateway Cities Caucus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18AA-2BAE-47FE-2A4D-F2120371F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6167"/>
            <a:ext cx="10515600" cy="4035042"/>
          </a:xfrm>
        </p:spPr>
        <p:txBody>
          <a:bodyPr>
            <a:normAutofit/>
          </a:bodyPr>
          <a:lstStyle/>
          <a:p>
            <a:r>
              <a:rPr lang="en-US" sz="2400" dirty="0"/>
              <a:t>Would dedicate 5% of online sales tax revenues to a new fund to strengthen and support small business districts across the state</a:t>
            </a:r>
          </a:p>
          <a:p>
            <a:r>
              <a:rPr lang="en-US" sz="2400" dirty="0"/>
              <a:t>Referred to the Joint Committee on Community Development and Small Business</a:t>
            </a:r>
          </a:p>
          <a:p>
            <a:r>
              <a:rPr lang="en-US" sz="2400" dirty="0"/>
              <a:t>Coalition partners include: </a:t>
            </a:r>
            <a:r>
              <a:rPr lang="en-US" sz="2400" dirty="0" err="1"/>
              <a:t>MassCreative</a:t>
            </a:r>
            <a:r>
              <a:rPr lang="en-US" sz="2400" dirty="0"/>
              <a:t>, Mass Association of Business Improvement Districts, MAPC, Mass Cultural Council, MassINC’s Gateway City Innovation Institute</a:t>
            </a: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EE393CFD-8A48-38F7-426B-D996B236B84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71" b="14871"/>
          <a:stretch/>
        </p:blipFill>
        <p:spPr bwMode="auto">
          <a:xfrm>
            <a:off x="8025166" y="5128592"/>
            <a:ext cx="3955138" cy="1545626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307235-D8D0-4266-C683-658D624C6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577" y="5248129"/>
            <a:ext cx="2767815" cy="151137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DF4E20A-7F22-B15E-1722-E62253EC5D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4166" y="5142215"/>
            <a:ext cx="1715785" cy="17157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CCF827-AE97-1C2C-9976-94E48E0636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408" y="510072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67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E7A34-BC66-D777-630D-8F1D1329E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Downtown Vitality Act Will: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EC368C-802D-1F94-ABC4-E578714F4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 Downtown Vitality Fund managed by the Executive Office of Economic Development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Funded with 5% of remote retailers (online) sales tax revenue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isperse grants to establish, sustain, or provide technical assistance to district management entities in commercial areas including: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Improvement Districts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 Districts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Parking Benefit Districts</a:t>
            </a: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district management entities approved by the agency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02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03360-399E-595E-D0FD-00EA37A16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0CB6-F6AD-F345-26D9-B96E5BB7B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Grants must be matched by local funding sources (guidelines to be developed by EOED)</a:t>
            </a:r>
          </a:p>
          <a:p>
            <a:r>
              <a:rPr lang="en-US" dirty="0"/>
              <a:t>Priority districts include:</a:t>
            </a:r>
          </a:p>
          <a:p>
            <a:pPr lvl="1"/>
            <a:r>
              <a:rPr lang="en-US" dirty="0"/>
              <a:t>Those located in Gateway Cities and other low-income areas</a:t>
            </a:r>
          </a:p>
          <a:p>
            <a:pPr lvl="1"/>
            <a:r>
              <a:rPr lang="en-US" dirty="0"/>
              <a:t>Expanding entrepreneurship opportunities among underrepresented communities</a:t>
            </a:r>
          </a:p>
          <a:p>
            <a:pPr lvl="1"/>
            <a:r>
              <a:rPr lang="en-US" dirty="0"/>
              <a:t>Strengthening cultural identity and preventing cultural displacement</a:t>
            </a:r>
          </a:p>
          <a:p>
            <a:r>
              <a:rPr lang="en-US" dirty="0"/>
              <a:t>The Fund must provide an annual report of activity to the House and Senate</a:t>
            </a:r>
          </a:p>
        </p:txBody>
      </p:sp>
    </p:spTree>
    <p:extLst>
      <p:ext uri="{BB962C8B-B14F-4D97-AF65-F5344CB8AC3E}">
        <p14:creationId xmlns:p14="http://schemas.microsoft.com/office/powerpoint/2010/main" val="1319644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6811C-C879-A5D9-6C54-CDD74AEE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Downtown Vitality Advisory Board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6C83-2ABF-7F0F-3CF9-0AEE51CC7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Composed of 15 members who will advise EOED on the fund and review its activities. </a:t>
            </a:r>
          </a:p>
          <a:p>
            <a:r>
              <a:rPr lang="en-US" dirty="0"/>
              <a:t>Proposed members include:</a:t>
            </a:r>
          </a:p>
          <a:p>
            <a:pPr lvl="1"/>
            <a:r>
              <a:rPr lang="en-US" dirty="0"/>
              <a:t>MassDevelopment</a:t>
            </a:r>
          </a:p>
          <a:p>
            <a:pPr lvl="1"/>
            <a:r>
              <a:rPr lang="en-US" dirty="0"/>
              <a:t>Mass Cultural Council</a:t>
            </a:r>
          </a:p>
          <a:p>
            <a:pPr lvl="1"/>
            <a:r>
              <a:rPr lang="en-US" dirty="0"/>
              <a:t>Business Improvement District representatives</a:t>
            </a:r>
          </a:p>
          <a:p>
            <a:pPr lvl="1"/>
            <a:r>
              <a:rPr lang="en-US" dirty="0"/>
              <a:t>Cultural District representatives</a:t>
            </a:r>
          </a:p>
          <a:p>
            <a:pPr lvl="1"/>
            <a:r>
              <a:rPr lang="en-US" dirty="0"/>
              <a:t>Municipalities (Gateway City and non-Gateway City)</a:t>
            </a:r>
          </a:p>
          <a:p>
            <a:pPr lvl="1"/>
            <a:r>
              <a:rPr lang="en-US" dirty="0"/>
              <a:t>Underrepresented communities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4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CF0F9-A2B8-AB62-32B2-68762A46C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Parking Benefit Districts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BCD39-6347-E22B-66F0-F1A1E3FFA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Sections 2 &amp; 3 of the bill would expand the permissible uses of funds raised through Parking Benefit Districts to explicitly include district management activities and operations.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Layering a variety of district management tools can help create a more robust management entity and enables each community to tailor mechanisms that work best for them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828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77D6-C4D9-2699-E69F-C3ABB9551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DA8EF-A814-9C9A-63A7-0CAA3D013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Endorse the bill: </a:t>
            </a:r>
            <a:r>
              <a:rPr lang="en-US" dirty="0">
                <a:hlinkClick r:id="rId2"/>
              </a:rPr>
              <a:t>https://www.mcan-ma.org/take-action/downtownact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your legislators to co-sponsor the bill (House Bill 228 and Senate Bill 130—any legislator can sign on to both; they are same language)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letter of support to the Committee on Small Business and Community Development: </a:t>
            </a:r>
            <a:r>
              <a:rPr lang="en-US" dirty="0">
                <a:hlinkClick r:id="rId3"/>
              </a:rPr>
              <a:t>https://www.mcan-ma.org/take-action/downtownhearing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27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03B8-58CE-86BA-9CF7-39D7CB683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618AA-2BAE-47FE-2A4D-F2120371F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871"/>
            <a:ext cx="10515600" cy="4351338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André Leroux, MassINC: </a:t>
            </a:r>
            <a:r>
              <a:rPr lang="en-US" sz="3200" dirty="0">
                <a:hlinkClick r:id="rId2"/>
              </a:rPr>
              <a:t>aleroux@massinc.org</a:t>
            </a:r>
            <a:r>
              <a:rPr lang="en-US" sz="3200" dirty="0"/>
              <a:t>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Emily Ruddock, </a:t>
            </a:r>
            <a:r>
              <a:rPr lang="en-US" sz="3200" dirty="0" err="1"/>
              <a:t>MassCreative</a:t>
            </a:r>
            <a:r>
              <a:rPr lang="en-US" sz="3200" dirty="0"/>
              <a:t>: </a:t>
            </a:r>
            <a:r>
              <a:rPr lang="en-US" sz="3200" dirty="0">
                <a:hlinkClick r:id="rId3"/>
              </a:rPr>
              <a:t>eruddock@mass-creative.org</a:t>
            </a:r>
            <a:r>
              <a:rPr lang="en-US" sz="3200" dirty="0"/>
              <a:t> 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/>
              <a:t>Ann Burke, MA Association of BIDs: </a:t>
            </a:r>
            <a:r>
              <a:rPr lang="en-US" sz="3200" dirty="0">
                <a:hlinkClick r:id="rId4"/>
              </a:rPr>
              <a:t>annmburkeco@gmail.com</a:t>
            </a:r>
            <a:r>
              <a:rPr lang="en-US" sz="32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574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4481</TotalTime>
  <Words>659</Words>
  <Application>Microsoft Office PowerPoint</Application>
  <PresentationFormat>Widescreen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Downtown Vitality Act</vt:lpstr>
      <vt:lpstr>Statement of Need</vt:lpstr>
      <vt:lpstr>An Act to promote downtown vitality H.228/S.130 Lead Sponsors: Rep. Antonio Cabral and Sen. John Cronin, Gateway Cities Caucus  </vt:lpstr>
      <vt:lpstr>The Downtown Vitality Act Will:</vt:lpstr>
      <vt:lpstr>Guidelines</vt:lpstr>
      <vt:lpstr>Downtown Vitality Advisory Board</vt:lpstr>
      <vt:lpstr>Parking Benefit Districts</vt:lpstr>
      <vt:lpstr>Actions</vt:lpstr>
      <vt:lpstr>Contacts</vt:lpstr>
      <vt:lpstr>Revenue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Initiatives</dc:title>
  <dc:creator>Andre Leroux</dc:creator>
  <cp:lastModifiedBy>Andre Leroux</cp:lastModifiedBy>
  <cp:revision>9</cp:revision>
  <cp:lastPrinted>2023-07-17T20:17:59Z</cp:lastPrinted>
  <dcterms:created xsi:type="dcterms:W3CDTF">2023-07-17T14:09:50Z</dcterms:created>
  <dcterms:modified xsi:type="dcterms:W3CDTF">2023-12-13T18:00:49Z</dcterms:modified>
</cp:coreProperties>
</file>